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8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andhir.deadstair001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505200"/>
          </a:xfrm>
        </p:spPr>
        <p:txBody>
          <a:bodyPr>
            <a:normAutofit fontScale="90000"/>
          </a:bodyPr>
          <a:lstStyle/>
          <a:p>
            <a:r>
              <a:rPr lang="en-US" sz="3100" i="1" dirty="0"/>
              <a:t>Department of Economics, Patna </a:t>
            </a:r>
            <a:r>
              <a:rPr lang="en-US" sz="3100" i="1" dirty="0" err="1"/>
              <a:t>University,Patna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b="1" i="1" dirty="0"/>
              <a:t>Name of the </a:t>
            </a:r>
            <a:r>
              <a:rPr lang="en-US" sz="3100" b="1" i="1" dirty="0" err="1"/>
              <a:t>Programme</a:t>
            </a:r>
            <a:r>
              <a:rPr lang="en-US" sz="3100" b="1" i="1" dirty="0"/>
              <a:t>: M A Economics ( </a:t>
            </a:r>
            <a:r>
              <a:rPr lang="en-US" sz="3100" b="1" i="1" dirty="0" err="1"/>
              <a:t>Sem</a:t>
            </a:r>
            <a:r>
              <a:rPr lang="en-US" sz="3100" b="1" i="1" dirty="0"/>
              <a:t>-II)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i="1" dirty="0"/>
              <a:t>Name of the Course: CC-7: Microeconomics Analysis-II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i="1" dirty="0"/>
              <a:t>Module </a:t>
            </a:r>
            <a:r>
              <a:rPr lang="en-US" sz="3100" i="1" dirty="0" smtClean="0"/>
              <a:t>3: </a:t>
            </a:r>
            <a:r>
              <a:rPr lang="en-US" sz="3100" i="1" dirty="0"/>
              <a:t>E</a:t>
            </a:r>
            <a:r>
              <a:rPr lang="en-US" sz="3100" i="1" dirty="0" smtClean="0"/>
              <a:t>quilibrium Analysis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i="1" dirty="0">
                <a:solidFill>
                  <a:srgbClr val="7030A0"/>
                </a:solidFill>
              </a:rPr>
              <a:t>Topic: </a:t>
            </a:r>
            <a:r>
              <a:rPr lang="en-US" sz="3100" i="1" dirty="0" smtClean="0">
                <a:solidFill>
                  <a:srgbClr val="7030A0"/>
                </a:solidFill>
              </a:rPr>
              <a:t>Cob-web Model</a:t>
            </a:r>
            <a:r>
              <a:rPr lang="en-US" dirty="0"/>
              <a:t/>
            </a:r>
            <a:br>
              <a:rPr lang="en-US" dirty="0"/>
            </a:b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1"/>
            <a:ext cx="8229600" cy="2133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3300" dirty="0" smtClean="0"/>
              <a:t>E-content By: </a:t>
            </a:r>
            <a:r>
              <a:rPr lang="en-US" sz="3300" dirty="0" err="1" smtClean="0"/>
              <a:t>Randhir</a:t>
            </a:r>
            <a:r>
              <a:rPr lang="en-US" sz="3300" dirty="0" smtClean="0"/>
              <a:t> </a:t>
            </a:r>
            <a:r>
              <a:rPr lang="en-US" sz="3300" dirty="0"/>
              <a:t>K</a:t>
            </a:r>
            <a:r>
              <a:rPr lang="en-US" sz="3300" dirty="0" smtClean="0"/>
              <a:t>umar, Assistant Professor ( Guest faculty)</a:t>
            </a:r>
          </a:p>
          <a:p>
            <a:pPr marL="0" indent="0">
              <a:buNone/>
            </a:pPr>
            <a:r>
              <a:rPr lang="en-US" sz="3300" dirty="0" smtClean="0"/>
              <a:t>Email : </a:t>
            </a:r>
            <a:r>
              <a:rPr lang="en-US" sz="3300" dirty="0" smtClean="0">
                <a:hlinkClick r:id="rId2"/>
              </a:rPr>
              <a:t>randhir.deadstair001@gmail.com</a:t>
            </a:r>
            <a:endParaRPr lang="en-US" sz="3300" dirty="0" smtClean="0"/>
          </a:p>
          <a:p>
            <a:pPr marL="0" indent="0">
              <a:buNone/>
            </a:pPr>
            <a:r>
              <a:rPr lang="en-US" sz="3300" dirty="0" smtClean="0"/>
              <a:t>Mob : 9835250101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75308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Introduction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>
                <a:solidFill>
                  <a:srgbClr val="7030A0"/>
                </a:solidFill>
              </a:rPr>
              <a:t> The term Cob-Web Theory was first postulated by </a:t>
            </a:r>
            <a:r>
              <a:rPr lang="en-US" i="1" dirty="0">
                <a:solidFill>
                  <a:srgbClr val="FF0000"/>
                </a:solidFill>
              </a:rPr>
              <a:t>Nicholas </a:t>
            </a:r>
            <a:r>
              <a:rPr lang="en-US" i="1" dirty="0" err="1">
                <a:solidFill>
                  <a:srgbClr val="FF0000"/>
                </a:solidFill>
              </a:rPr>
              <a:t>Kaldor</a:t>
            </a:r>
            <a:r>
              <a:rPr lang="en-US" i="1" dirty="0">
                <a:solidFill>
                  <a:srgbClr val="FF0000"/>
                </a:solidFill>
              </a:rPr>
              <a:t> in 1934.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solidFill>
                  <a:srgbClr val="7030A0"/>
                </a:solidFill>
              </a:rPr>
              <a:t> This model explains the regularly recurring cycles in the output and prices of the farm products.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solidFill>
                  <a:srgbClr val="7030A0"/>
                </a:solidFill>
              </a:rPr>
              <a:t> It is based upon </a:t>
            </a:r>
            <a:r>
              <a:rPr lang="en-US" i="1" dirty="0">
                <a:solidFill>
                  <a:srgbClr val="FF0000"/>
                </a:solidFill>
              </a:rPr>
              <a:t>lag concept </a:t>
            </a:r>
            <a:r>
              <a:rPr lang="en-US" dirty="0" err="1">
                <a:solidFill>
                  <a:srgbClr val="7030A0"/>
                </a:solidFill>
              </a:rPr>
              <a:t>i.e</a:t>
            </a:r>
            <a:r>
              <a:rPr lang="en-US" dirty="0">
                <a:solidFill>
                  <a:srgbClr val="7030A0"/>
                </a:solidFill>
              </a:rPr>
              <a:t> the supply of current time period depends upon the prices of previous period especially in the agricultural sector.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solidFill>
                  <a:srgbClr val="7030A0"/>
                </a:solidFill>
              </a:rPr>
              <a:t> There is a lag in supply side but on the demand side there is no lag </a:t>
            </a:r>
            <a:r>
              <a:rPr lang="en-US" dirty="0" err="1">
                <a:solidFill>
                  <a:srgbClr val="7030A0"/>
                </a:solidFill>
              </a:rPr>
              <a:t>i.e</a:t>
            </a:r>
            <a:r>
              <a:rPr lang="en-US" dirty="0">
                <a:solidFill>
                  <a:srgbClr val="7030A0"/>
                </a:solidFill>
              </a:rPr>
              <a:t> current demand depends upon price of the current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77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199"/>
            <a:ext cx="8229600" cy="3810001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8000" dirty="0" smtClean="0"/>
              <a:t> </a:t>
            </a:r>
            <a:r>
              <a:rPr lang="en-US" sz="8000" dirty="0" smtClean="0">
                <a:solidFill>
                  <a:srgbClr val="7030A0"/>
                </a:solidFill>
              </a:rPr>
              <a:t>Supply side equation</a:t>
            </a:r>
          </a:p>
          <a:p>
            <a:pPr marL="0" indent="0">
              <a:buNone/>
            </a:pPr>
            <a:r>
              <a:rPr lang="en-US" sz="8000" dirty="0"/>
              <a:t> </a:t>
            </a:r>
            <a:r>
              <a:rPr lang="en-US" sz="8000" dirty="0" smtClean="0"/>
              <a:t>     	</a:t>
            </a:r>
            <a:r>
              <a:rPr lang="en-US" sz="8000" b="1" dirty="0" smtClean="0"/>
              <a:t>St= a + bPt-1</a:t>
            </a:r>
          </a:p>
          <a:p>
            <a:pPr marL="0" indent="0">
              <a:buNone/>
            </a:pPr>
            <a:r>
              <a:rPr lang="en-US" sz="8000" b="1" dirty="0" smtClean="0"/>
              <a:t>	</a:t>
            </a:r>
            <a:r>
              <a:rPr lang="en-US" sz="8000" b="1" dirty="0" smtClean="0"/>
              <a:t>   </a:t>
            </a:r>
            <a:r>
              <a:rPr lang="en-US" sz="8000" dirty="0" smtClean="0"/>
              <a:t>where</a:t>
            </a:r>
            <a:r>
              <a:rPr lang="en-US" sz="8000" dirty="0" smtClean="0"/>
              <a:t>, a= intercept</a:t>
            </a:r>
          </a:p>
          <a:p>
            <a:pPr marL="0" indent="0">
              <a:buNone/>
            </a:pPr>
            <a:r>
              <a:rPr lang="en-US" sz="8000" dirty="0" smtClean="0"/>
              <a:t>                       </a:t>
            </a:r>
            <a:r>
              <a:rPr lang="en-US" sz="8000" dirty="0" smtClean="0"/>
              <a:t>          </a:t>
            </a:r>
            <a:r>
              <a:rPr lang="en-US" sz="8000" dirty="0" smtClean="0"/>
              <a:t>b= regression coefficient and slope of </a:t>
            </a:r>
            <a:r>
              <a:rPr lang="en-US" sz="8000" dirty="0" smtClean="0"/>
              <a:t>supply </a:t>
            </a:r>
            <a:r>
              <a:rPr lang="en-US" sz="8000" dirty="0" smtClean="0"/>
              <a:t>curve.</a:t>
            </a:r>
          </a:p>
          <a:p>
            <a:pPr marL="0" indent="0">
              <a:buNone/>
            </a:pPr>
            <a:r>
              <a:rPr lang="en-US" sz="8000" dirty="0" smtClean="0"/>
              <a:t>		</a:t>
            </a:r>
            <a:r>
              <a:rPr lang="en-US" sz="8000" dirty="0" smtClean="0"/>
              <a:t> </a:t>
            </a:r>
            <a:r>
              <a:rPr lang="en-US" sz="8000" dirty="0" smtClean="0"/>
              <a:t>Pt-1= price of the previous year.</a:t>
            </a:r>
          </a:p>
          <a:p>
            <a:pPr>
              <a:buFont typeface="Wingdings" pitchFamily="2" charset="2"/>
              <a:buChar char="q"/>
            </a:pPr>
            <a:r>
              <a:rPr lang="en-US" sz="8000" dirty="0" smtClean="0"/>
              <a:t> </a:t>
            </a:r>
            <a:r>
              <a:rPr lang="en-US" sz="8000" dirty="0" smtClean="0">
                <a:solidFill>
                  <a:srgbClr val="7030A0"/>
                </a:solidFill>
              </a:rPr>
              <a:t>Demand side equation</a:t>
            </a:r>
          </a:p>
          <a:p>
            <a:pPr marL="0" indent="0">
              <a:buNone/>
            </a:pPr>
            <a:r>
              <a:rPr lang="en-US" sz="8000" dirty="0" smtClean="0"/>
              <a:t>	</a:t>
            </a:r>
            <a:r>
              <a:rPr lang="en-US" sz="8000" b="1" dirty="0" err="1"/>
              <a:t>D</a:t>
            </a:r>
            <a:r>
              <a:rPr lang="en-US" sz="8000" b="1" dirty="0" err="1" smtClean="0"/>
              <a:t>t</a:t>
            </a:r>
            <a:r>
              <a:rPr lang="en-US" sz="8000" b="1" dirty="0" smtClean="0"/>
              <a:t>= c + </a:t>
            </a:r>
            <a:r>
              <a:rPr lang="en-US" sz="8000" b="1" dirty="0" err="1" smtClean="0"/>
              <a:t>dPt</a:t>
            </a:r>
            <a:endParaRPr lang="en-US" sz="8000" b="1" dirty="0" smtClean="0"/>
          </a:p>
          <a:p>
            <a:pPr marL="0" indent="0">
              <a:buNone/>
            </a:pPr>
            <a:r>
              <a:rPr lang="en-US" sz="8000" b="1" dirty="0"/>
              <a:t>	</a:t>
            </a:r>
            <a:r>
              <a:rPr lang="en-US" sz="8000" b="1" dirty="0" smtClean="0"/>
              <a:t>    </a:t>
            </a:r>
            <a:r>
              <a:rPr lang="en-US" sz="8000" dirty="0" smtClean="0"/>
              <a:t>where</a:t>
            </a:r>
            <a:r>
              <a:rPr lang="en-US" sz="8000" dirty="0" smtClean="0"/>
              <a:t>, c= intercept.</a:t>
            </a:r>
          </a:p>
          <a:p>
            <a:pPr marL="0" indent="0">
              <a:buNone/>
            </a:pPr>
            <a:r>
              <a:rPr lang="en-US" sz="8000" b="1" dirty="0"/>
              <a:t>	</a:t>
            </a:r>
            <a:r>
              <a:rPr lang="en-US" sz="8000" b="1" dirty="0" smtClean="0"/>
              <a:t>	  </a:t>
            </a:r>
            <a:r>
              <a:rPr lang="en-US" sz="8000" dirty="0" smtClean="0"/>
              <a:t>d= regression coefficient and slope of </a:t>
            </a:r>
            <a:r>
              <a:rPr lang="en-US" sz="8000" dirty="0" smtClean="0"/>
              <a:t>demand </a:t>
            </a:r>
            <a:r>
              <a:rPr lang="en-US" sz="8000" dirty="0" smtClean="0"/>
              <a:t>curve.</a:t>
            </a:r>
          </a:p>
          <a:p>
            <a:pPr marL="0" indent="0">
              <a:buNone/>
            </a:pPr>
            <a:r>
              <a:rPr lang="en-US" sz="8000" b="1" dirty="0"/>
              <a:t>	</a:t>
            </a:r>
            <a:r>
              <a:rPr lang="en-US" sz="8000" b="1" dirty="0" smtClean="0"/>
              <a:t>	  </a:t>
            </a:r>
            <a:r>
              <a:rPr lang="en-US" sz="8000" dirty="0" err="1" smtClean="0"/>
              <a:t>Pt</a:t>
            </a:r>
            <a:r>
              <a:rPr lang="en-US" sz="8000" dirty="0" smtClean="0"/>
              <a:t>= price of the current year.</a:t>
            </a:r>
            <a:endParaRPr lang="en-US" sz="8000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/>
              <a:t>	</a:t>
            </a: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/>
              <a:t>	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4261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Assumptions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There is </a:t>
            </a:r>
            <a:r>
              <a:rPr lang="en-US" dirty="0" smtClean="0">
                <a:solidFill>
                  <a:srgbClr val="7030A0"/>
                </a:solidFill>
              </a:rPr>
              <a:t>perfect competition </a:t>
            </a:r>
            <a:r>
              <a:rPr lang="en-US" dirty="0" smtClean="0"/>
              <a:t>so that the production plan of producer will not affect the market.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Price is the function of previous period’s supply and vice-versa.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7030A0"/>
                </a:solidFill>
              </a:rPr>
              <a:t>commodity concerned is perishable</a:t>
            </a:r>
            <a:r>
              <a:rPr lang="en-US" dirty="0" smtClean="0"/>
              <a:t>. This shows that this theory is applicable to agricultural sector.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942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Cobweb model has three fluctuations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7030A0"/>
                </a:solidFill>
              </a:rPr>
              <a:t>Convergent Fluctuation ( Damped oscillations)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Starting  with a large supply and low price in the first period , there would be a very short supply and high price in the consequent period and this cycle continues  till the price approaches to equilibrium.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In this the slope of supply curve is greater than slope of demand curve which means </a:t>
            </a:r>
            <a:r>
              <a:rPr lang="en-US" sz="2000" dirty="0" smtClean="0">
                <a:solidFill>
                  <a:srgbClr val="7030A0"/>
                </a:solidFill>
              </a:rPr>
              <a:t>elasticity of demand is greater than elasticity of supply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This is </a:t>
            </a:r>
            <a:r>
              <a:rPr lang="en-US" sz="2000" dirty="0" smtClean="0">
                <a:solidFill>
                  <a:srgbClr val="7030A0"/>
                </a:solidFill>
              </a:rPr>
              <a:t>stable dynamic equilibrium </a:t>
            </a:r>
            <a:r>
              <a:rPr lang="en-US" sz="2000" dirty="0" smtClean="0"/>
              <a:t>as price will tend towards the equilibrium.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057400"/>
            <a:ext cx="6655558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109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2. </a:t>
            </a:r>
            <a:r>
              <a:rPr lang="en-US" sz="2800" dirty="0" smtClean="0">
                <a:solidFill>
                  <a:srgbClr val="7030A0"/>
                </a:solidFill>
              </a:rPr>
              <a:t>Continuous Fluctuation ( Perpetual Oscillations)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In this elasticity of demand is equal to the elasticity of supply .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86000"/>
            <a:ext cx="7315200" cy="247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304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3. Divergent fluctuation (Explosive Oscillations)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sz="2200" dirty="0" smtClean="0"/>
              <a:t>Here the slope of supply curve is less than the slope of demand curve which means </a:t>
            </a:r>
            <a:r>
              <a:rPr lang="en-US" sz="2200" dirty="0" smtClean="0">
                <a:solidFill>
                  <a:srgbClr val="7030A0"/>
                </a:solidFill>
              </a:rPr>
              <a:t>the elasticity of demand is less than the elasticity of supply.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 smtClean="0"/>
              <a:t>This is </a:t>
            </a:r>
            <a:r>
              <a:rPr lang="en-US" sz="2200" dirty="0" smtClean="0">
                <a:solidFill>
                  <a:srgbClr val="7030A0"/>
                </a:solidFill>
              </a:rPr>
              <a:t>unstable dynamic equilibrium </a:t>
            </a:r>
            <a:r>
              <a:rPr lang="en-US" sz="2200" dirty="0" smtClean="0"/>
              <a:t>as the prices and quantities tend to move away from the equilibrium price level.</a:t>
            </a:r>
            <a:endParaRPr lang="en-US" sz="22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09800"/>
            <a:ext cx="7620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62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0283" y="2967335"/>
            <a:ext cx="3663439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</a:p>
          <a:p>
            <a:pPr algn="ctr"/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28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28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28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6984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335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Department of Economics, Patna University,Patna Name of the Programme: M A Economics ( Sem-II) Name of the Course: CC-7: Microeconomics Analysis-II Module 3: Equilibrium Analysis Topic: Cob-web Model </vt:lpstr>
      <vt:lpstr>PowerPoint Presentation</vt:lpstr>
      <vt:lpstr>PowerPoint Presentation</vt:lpstr>
      <vt:lpstr>PowerPoint Presentation</vt:lpstr>
      <vt:lpstr>Cobweb model has three fluctuations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CC-7 : Module-3 Cob-Web theory</dc:title>
  <dc:creator>dell2</dc:creator>
  <cp:lastModifiedBy>dell2</cp:lastModifiedBy>
  <cp:revision>21</cp:revision>
  <dcterms:created xsi:type="dcterms:W3CDTF">2006-08-16T00:00:00Z</dcterms:created>
  <dcterms:modified xsi:type="dcterms:W3CDTF">2020-04-21T07:05:47Z</dcterms:modified>
</cp:coreProperties>
</file>